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FF3300"/>
    <a:srgbClr val="E6B0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30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0AD3-C6C6-4FE0-BED3-0796DEA89D4E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AA6E7-128E-4442-8C05-0E60F866AF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778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0AD3-C6C6-4FE0-BED3-0796DEA89D4E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AA6E7-128E-4442-8C05-0E60F866AF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6480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0AD3-C6C6-4FE0-BED3-0796DEA89D4E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AA6E7-128E-4442-8C05-0E60F866AF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9769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0AD3-C6C6-4FE0-BED3-0796DEA89D4E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AA6E7-128E-4442-8C05-0E60F866AF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840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0AD3-C6C6-4FE0-BED3-0796DEA89D4E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AA6E7-128E-4442-8C05-0E60F866AF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4049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0AD3-C6C6-4FE0-BED3-0796DEA89D4E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AA6E7-128E-4442-8C05-0E60F866AF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7336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0AD3-C6C6-4FE0-BED3-0796DEA89D4E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AA6E7-128E-4442-8C05-0E60F866AF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9659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0AD3-C6C6-4FE0-BED3-0796DEA89D4E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AA6E7-128E-4442-8C05-0E60F866AF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9179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0AD3-C6C6-4FE0-BED3-0796DEA89D4E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AA6E7-128E-4442-8C05-0E60F866AF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8923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0AD3-C6C6-4FE0-BED3-0796DEA89D4E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AA6E7-128E-4442-8C05-0E60F866AF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386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0AD3-C6C6-4FE0-BED3-0796DEA89D4E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AA6E7-128E-4442-8C05-0E60F866AF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842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50AD3-C6C6-4FE0-BED3-0796DEA89D4E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AA6E7-128E-4442-8C05-0E60F866AF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923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グループ化 20"/>
          <p:cNvGrpSpPr/>
          <p:nvPr/>
        </p:nvGrpSpPr>
        <p:grpSpPr>
          <a:xfrm>
            <a:off x="189133" y="3924748"/>
            <a:ext cx="7087561" cy="748584"/>
            <a:chOff x="205442" y="4207373"/>
            <a:chExt cx="6502088" cy="748584"/>
          </a:xfrm>
        </p:grpSpPr>
        <p:sp>
          <p:nvSpPr>
            <p:cNvPr id="19" name="角丸四角形 18"/>
            <p:cNvSpPr/>
            <p:nvPr/>
          </p:nvSpPr>
          <p:spPr>
            <a:xfrm>
              <a:off x="205442" y="4209393"/>
              <a:ext cx="6502088" cy="746564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388791" y="4207373"/>
              <a:ext cx="612413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 smtClean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●指定の有効期間が従来の無期限から</a:t>
              </a:r>
              <a:r>
                <a:rPr kumimoji="1" lang="ja-JP" altLang="en-US" sz="1400" u="sng" dirty="0" smtClean="0">
                  <a:solidFill>
                    <a:srgbClr val="FF3300"/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５年間</a:t>
              </a:r>
              <a:r>
                <a:rPr kumimoji="1" lang="ja-JP" altLang="en-US" sz="1400" dirty="0" smtClean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となりました。</a:t>
              </a:r>
              <a:endParaRPr kumimoji="1" lang="en-US" altLang="ja-JP" sz="14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r>
                <a:rPr lang="en-US" altLang="ja-JP" sz="1400" dirty="0" smtClean="0">
                  <a:latin typeface="+mj-ea"/>
                  <a:ea typeface="+mj-ea"/>
                </a:rPr>
                <a:t>※</a:t>
              </a:r>
              <a:r>
                <a:rPr lang="ja-JP" altLang="en-US" sz="1400" dirty="0" smtClean="0">
                  <a:latin typeface="+mj-ea"/>
                  <a:ea typeface="+mj-ea"/>
                </a:rPr>
                <a:t>旧制度で指定を受けている工事事業者のみなさまは、指定を受けた日によって、</a:t>
              </a:r>
              <a:endParaRPr lang="en-US" altLang="ja-JP" sz="1400" dirty="0" smtClean="0">
                <a:latin typeface="+mj-ea"/>
                <a:ea typeface="+mj-ea"/>
              </a:endParaRPr>
            </a:p>
            <a:p>
              <a:r>
                <a:rPr lang="ja-JP" altLang="en-US" sz="1400" dirty="0" smtClean="0">
                  <a:latin typeface="+mj-ea"/>
                  <a:ea typeface="+mj-ea"/>
                </a:rPr>
                <a:t>　 </a:t>
              </a:r>
              <a:r>
                <a:rPr lang="ja-JP" altLang="en-US" sz="1400" dirty="0">
                  <a:latin typeface="+mj-ea"/>
                  <a:ea typeface="+mj-ea"/>
                </a:rPr>
                <a:t>初回</a:t>
              </a:r>
              <a:r>
                <a:rPr lang="ja-JP" altLang="en-US" sz="1400" dirty="0" smtClean="0">
                  <a:latin typeface="+mj-ea"/>
                  <a:ea typeface="+mj-ea"/>
                </a:rPr>
                <a:t>の更新までの有効期間が異なります（下表参照）</a:t>
              </a:r>
              <a:endParaRPr kumimoji="1" lang="ja-JP" altLang="en-US" sz="1400" dirty="0">
                <a:latin typeface="+mj-ea"/>
                <a:ea typeface="+mj-ea"/>
              </a:endParaRPr>
            </a:p>
          </p:txBody>
        </p:sp>
      </p:grpSp>
      <p:sp>
        <p:nvSpPr>
          <p:cNvPr id="6" name="テキスト ボックス 5"/>
          <p:cNvSpPr txBox="1"/>
          <p:nvPr/>
        </p:nvSpPr>
        <p:spPr>
          <a:xfrm>
            <a:off x="3495676" y="956285"/>
            <a:ext cx="3950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ln w="0"/>
                <a:solidFill>
                  <a:schemeClr val="accent1"/>
                </a:solidFill>
                <a:latin typeface="+mj-ea"/>
                <a:ea typeface="+mj-ea"/>
              </a:rPr>
              <a:t>鹿沼</a:t>
            </a:r>
            <a:r>
              <a:rPr kumimoji="1" lang="ja-JP" altLang="en-US" sz="2000" b="1" dirty="0" smtClean="0">
                <a:ln w="0"/>
                <a:solidFill>
                  <a:schemeClr val="accent1"/>
                </a:solidFill>
                <a:latin typeface="+mj-ea"/>
                <a:ea typeface="+mj-ea"/>
              </a:rPr>
              <a:t>市水道部より大切なお知らせ</a:t>
            </a:r>
            <a:endParaRPr kumimoji="1" lang="ja-JP" altLang="en-US" sz="2000" b="1" dirty="0">
              <a:ln w="0"/>
              <a:solidFill>
                <a:schemeClr val="accent1"/>
              </a:solidFill>
              <a:latin typeface="+mj-ea"/>
              <a:ea typeface="+mj-e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99370" y="359539"/>
            <a:ext cx="716093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dist"/>
            <a:r>
              <a:rPr lang="ja-JP" altLang="en-US" sz="3200" dirty="0">
                <a:ln w="0"/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指定給水装置工事事</a:t>
            </a:r>
            <a:r>
              <a:rPr lang="ja-JP" altLang="en-US" sz="3200" dirty="0" smtClean="0">
                <a:ln w="0"/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業者のみなさまへ</a:t>
            </a:r>
            <a:endParaRPr lang="ja-JP" altLang="en-US" sz="3200" dirty="0">
              <a:ln w="0"/>
              <a:solidFill>
                <a:srgbClr val="FF0000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05990" y="1415607"/>
            <a:ext cx="7088536" cy="1754326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dist"/>
            <a:r>
              <a:rPr lang="ja-JP" altLang="en-US" sz="3600" dirty="0" smtClean="0">
                <a:solidFill>
                  <a:srgbClr val="FF000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令和元</a:t>
            </a:r>
            <a:r>
              <a:rPr kumimoji="1" lang="ja-JP" altLang="en-US" sz="3600" dirty="0" smtClean="0">
                <a:solidFill>
                  <a:srgbClr val="FF000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年</a:t>
            </a:r>
            <a:r>
              <a:rPr lang="en-US" altLang="ja-JP" sz="3600" dirty="0">
                <a:solidFill>
                  <a:srgbClr val="FF000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10</a:t>
            </a:r>
            <a:r>
              <a:rPr kumimoji="1" lang="ja-JP" altLang="en-US" sz="3600" dirty="0" smtClean="0">
                <a:solidFill>
                  <a:srgbClr val="FF000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月</a:t>
            </a:r>
            <a:r>
              <a:rPr lang="en-US" altLang="ja-JP" sz="3600" dirty="0">
                <a:solidFill>
                  <a:srgbClr val="FF000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1</a:t>
            </a:r>
            <a:r>
              <a:rPr lang="ja-JP" altLang="en-US" sz="3600" dirty="0" smtClean="0">
                <a:solidFill>
                  <a:srgbClr val="FF000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日</a:t>
            </a:r>
            <a:r>
              <a:rPr lang="ja-JP" altLang="en-US" sz="36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より</a:t>
            </a:r>
            <a:endParaRPr lang="en-US" altLang="ja-JP" sz="3600" dirty="0" smtClean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pPr algn="dist"/>
            <a:r>
              <a:rPr kumimoji="1" lang="ja-JP" altLang="en-US" sz="36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指定給水装置工事事業者は</a:t>
            </a:r>
            <a:endParaRPr kumimoji="1" lang="en-US" altLang="ja-JP" sz="3600" dirty="0" smtClean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pPr algn="dist"/>
            <a:r>
              <a:rPr lang="ja-JP" altLang="en-US" sz="3600" dirty="0" smtClean="0">
                <a:solidFill>
                  <a:srgbClr val="FF000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５</a:t>
            </a:r>
            <a:r>
              <a:rPr kumimoji="1" lang="ja-JP" altLang="en-US" sz="3600" dirty="0" smtClean="0">
                <a:solidFill>
                  <a:srgbClr val="FF000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年ごとの更新</a:t>
            </a:r>
            <a:r>
              <a:rPr kumimoji="1" lang="ja-JP" altLang="en-US" sz="3600" dirty="0" smtClean="0">
                <a:solidFill>
                  <a:schemeClr val="tx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が必要</a:t>
            </a:r>
            <a:r>
              <a:rPr lang="ja-JP" altLang="en-US" sz="3600" dirty="0" smtClean="0">
                <a:solidFill>
                  <a:schemeClr val="tx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です！</a:t>
            </a:r>
            <a:endParaRPr kumimoji="1" lang="ja-JP" altLang="en-US" sz="360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02995" y="3256552"/>
            <a:ext cx="7091531" cy="584775"/>
          </a:xfrm>
          <a:prstGeom prst="rect">
            <a:avLst/>
          </a:prstGeom>
          <a:noFill/>
          <a:ln>
            <a:solidFill>
              <a:srgbClr val="00B05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指定給水装置工事事業者の資質の維持・向上を目指して、</a:t>
            </a:r>
            <a:endParaRPr lang="en-US" altLang="ja-JP" sz="1600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r>
              <a:rPr lang="ja-JP" altLang="en-US" sz="1600" dirty="0" smtClean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「水道法</a:t>
            </a:r>
            <a:r>
              <a:rPr lang="ja-JP" altLang="en-US" sz="1600" dirty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の</a:t>
            </a:r>
            <a:r>
              <a:rPr lang="ja-JP" altLang="en-US" sz="1600" dirty="0" smtClean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一部</a:t>
            </a:r>
            <a:r>
              <a:rPr lang="ja-JP" altLang="en-US" sz="1600" dirty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を</a:t>
            </a:r>
            <a:r>
              <a:rPr lang="ja-JP" altLang="en-US" sz="1600" dirty="0" smtClean="0">
                <a:solidFill>
                  <a:srgbClr val="FF00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改正する法律」</a:t>
            </a:r>
            <a:r>
              <a:rPr lang="ja-JP" altLang="en-US" sz="16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が、令和元</a:t>
            </a:r>
            <a:r>
              <a:rPr kumimoji="1" lang="ja-JP" altLang="en-US" sz="16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年</a:t>
            </a:r>
            <a:r>
              <a:rPr lang="en-US" altLang="ja-JP" sz="1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10</a:t>
            </a:r>
            <a:r>
              <a:rPr lang="ja-JP" altLang="en-US" sz="16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月</a:t>
            </a:r>
            <a:r>
              <a:rPr lang="en-US" altLang="ja-JP" sz="16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1</a:t>
            </a:r>
            <a:r>
              <a:rPr lang="ja-JP" altLang="en-US" sz="16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日に</a:t>
            </a:r>
            <a:r>
              <a:rPr kumimoji="1" lang="ja-JP" altLang="en-US" sz="16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施行されました。</a:t>
            </a:r>
            <a:endParaRPr kumimoji="1" lang="ja-JP" altLang="en-US" sz="1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2658144"/>
              </p:ext>
            </p:extLst>
          </p:nvPr>
        </p:nvGraphicFramePr>
        <p:xfrm>
          <a:off x="254411" y="4738095"/>
          <a:ext cx="4474472" cy="178871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59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5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7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指定を受けた日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初回更新までの有効期間</a:t>
                      </a:r>
                      <a:endParaRPr kumimoji="1" lang="ja-JP" altLang="en-US" sz="12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00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latin typeface="+mj-ea"/>
                          <a:ea typeface="+mj-ea"/>
                        </a:rPr>
                        <a:t>H10.4.1</a:t>
                      </a:r>
                      <a:r>
                        <a:rPr kumimoji="1" lang="ja-JP" altLang="en-US" sz="1200" b="0" dirty="0" smtClean="0">
                          <a:latin typeface="+mj-ea"/>
                          <a:ea typeface="+mj-ea"/>
                        </a:rPr>
                        <a:t>～</a:t>
                      </a:r>
                      <a:r>
                        <a:rPr kumimoji="1" lang="en-US" altLang="ja-JP" sz="1200" b="0" dirty="0" smtClean="0">
                          <a:latin typeface="+mj-ea"/>
                          <a:ea typeface="+mj-ea"/>
                        </a:rPr>
                        <a:t>H11.3.31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令和元年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9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30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日～令和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2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年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9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29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日（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1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年）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003">
                <a:tc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H11.4.1</a:t>
                      </a:r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～</a:t>
                      </a:r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H15.3.31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令和元年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9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30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日～令和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3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年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9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29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日（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2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年）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9003">
                <a:tc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H15.4.1</a:t>
                      </a:r>
                      <a:r>
                        <a:rPr kumimoji="1" lang="ja-JP" altLang="en-US" sz="1200" dirty="0" smtClean="0">
                          <a:latin typeface="+mj-ea"/>
                          <a:ea typeface="+mj-ea"/>
                        </a:rPr>
                        <a:t>～</a:t>
                      </a:r>
                      <a:r>
                        <a:rPr kumimoji="1" lang="en-US" altLang="ja-JP" sz="1200" dirty="0" smtClean="0">
                          <a:latin typeface="+mj-ea"/>
                          <a:ea typeface="+mj-ea"/>
                        </a:rPr>
                        <a:t>H19.3.31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令和元年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9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30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日～令和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4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年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9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29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日（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3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年）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9003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j-ea"/>
                          <a:ea typeface="+mj-ea"/>
                        </a:rPr>
                        <a:t>H19.4.1</a:t>
                      </a:r>
                      <a:r>
                        <a:rPr kumimoji="1" lang="ja-JP" altLang="en-US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j-ea"/>
                          <a:ea typeface="+mj-ea"/>
                        </a:rPr>
                        <a:t>～</a:t>
                      </a:r>
                      <a:r>
                        <a:rPr kumimoji="1" lang="en-US" altLang="ja-JP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j-ea"/>
                          <a:ea typeface="+mj-ea"/>
                        </a:rPr>
                        <a:t>H25.3.31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令和元年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9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30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日～令和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5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年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9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29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日（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4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年）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9003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j-ea"/>
                          <a:ea typeface="+mj-ea"/>
                        </a:rPr>
                        <a:t>H25.4.1</a:t>
                      </a:r>
                      <a:r>
                        <a:rPr kumimoji="1" lang="ja-JP" altLang="en-US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j-ea"/>
                          <a:ea typeface="+mj-ea"/>
                        </a:rPr>
                        <a:t>～</a:t>
                      </a:r>
                      <a:r>
                        <a:rPr kumimoji="1" lang="en-US" altLang="ja-JP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j-ea"/>
                          <a:ea typeface="+mj-ea"/>
                        </a:rPr>
                        <a:t>R</a:t>
                      </a:r>
                      <a:r>
                        <a:rPr kumimoji="1" lang="ja-JP" altLang="en-US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j-ea"/>
                          <a:ea typeface="+mj-ea"/>
                        </a:rPr>
                        <a:t>１</a:t>
                      </a:r>
                      <a:r>
                        <a:rPr kumimoji="1" lang="en-US" altLang="ja-JP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+mj-ea"/>
                          <a:ea typeface="+mj-ea"/>
                        </a:rPr>
                        <a:t>.9.30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令和元年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9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30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日～令和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6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年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9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29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日（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5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年）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20" name="グループ化 19"/>
          <p:cNvGrpSpPr/>
          <p:nvPr/>
        </p:nvGrpSpPr>
        <p:grpSpPr>
          <a:xfrm>
            <a:off x="150426" y="6591576"/>
            <a:ext cx="4737125" cy="1343691"/>
            <a:chOff x="2197324" y="6938415"/>
            <a:chExt cx="4800424" cy="1153865"/>
          </a:xfrm>
        </p:grpSpPr>
        <p:sp>
          <p:nvSpPr>
            <p:cNvPr id="17" name="角丸四角形 16"/>
            <p:cNvSpPr/>
            <p:nvPr/>
          </p:nvSpPr>
          <p:spPr>
            <a:xfrm>
              <a:off x="2214788" y="6938415"/>
              <a:ext cx="4757166" cy="1153865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2197324" y="7023066"/>
              <a:ext cx="4800424" cy="100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 smtClean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●指定更新の要件は</a:t>
              </a:r>
              <a:r>
                <a:rPr lang="ja-JP" altLang="en-US" sz="1400" b="1" u="sng" dirty="0" smtClean="0">
                  <a:solidFill>
                    <a:srgbClr val="FF3300"/>
                  </a:solidFill>
                  <a:latin typeface="+mj-ea"/>
                  <a:ea typeface="+mj-ea"/>
                </a:rPr>
                <a:t>水道法第</a:t>
              </a:r>
              <a:r>
                <a:rPr lang="en-US" altLang="ja-JP" sz="1400" b="1" u="sng" dirty="0" smtClean="0">
                  <a:solidFill>
                    <a:srgbClr val="FF3300"/>
                  </a:solidFill>
                  <a:latin typeface="+mj-ea"/>
                  <a:ea typeface="+mj-ea"/>
                </a:rPr>
                <a:t>25</a:t>
              </a:r>
              <a:r>
                <a:rPr lang="ja-JP" altLang="en-US" sz="1400" b="1" u="sng" dirty="0" smtClean="0">
                  <a:solidFill>
                    <a:srgbClr val="FF3300"/>
                  </a:solidFill>
                  <a:latin typeface="+mj-ea"/>
                  <a:ea typeface="+mj-ea"/>
                </a:rPr>
                <a:t>条の３（指定の</a:t>
              </a:r>
              <a:r>
                <a:rPr lang="ja-JP" altLang="en-US" sz="1400" b="1" u="sng" dirty="0">
                  <a:solidFill>
                    <a:srgbClr val="FF3300"/>
                  </a:solidFill>
                  <a:latin typeface="+mj-ea"/>
                  <a:ea typeface="+mj-ea"/>
                </a:rPr>
                <a:t>基準</a:t>
              </a:r>
              <a:r>
                <a:rPr lang="ja-JP" altLang="en-US" sz="1400" b="1" u="sng" dirty="0" smtClean="0">
                  <a:solidFill>
                    <a:srgbClr val="FF3300"/>
                  </a:solidFill>
                  <a:latin typeface="+mj-ea"/>
                  <a:ea typeface="+mj-ea"/>
                </a:rPr>
                <a:t>）</a:t>
              </a:r>
              <a:r>
                <a:rPr lang="ja-JP" altLang="en-US" sz="1400" dirty="0" smtClean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を</a:t>
              </a:r>
              <a:endParaRPr lang="en-US" altLang="ja-JP" sz="14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r>
                <a:rPr lang="ja-JP" altLang="en-US" sz="14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　</a:t>
              </a:r>
              <a:r>
                <a:rPr lang="ja-JP" altLang="en-US" sz="1400" dirty="0" smtClean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　　　　　　　　　　準用し、下記の確認を行います。</a:t>
              </a:r>
              <a:endParaRPr kumimoji="1" lang="en-US" altLang="ja-JP" sz="1400" u="sng" dirty="0" smtClean="0">
                <a:solidFill>
                  <a:srgbClr val="FF330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r>
                <a:rPr lang="ja-JP" altLang="en-US" sz="1400" dirty="0" smtClean="0">
                  <a:latin typeface="+mj-ea"/>
                  <a:ea typeface="+mj-ea"/>
                </a:rPr>
                <a:t>①給水装置主任技術者の選任</a:t>
              </a:r>
              <a:endParaRPr lang="en-US" altLang="ja-JP" sz="1400" dirty="0" smtClean="0">
                <a:latin typeface="+mj-ea"/>
                <a:ea typeface="+mj-ea"/>
              </a:endParaRPr>
            </a:p>
            <a:p>
              <a:r>
                <a:rPr kumimoji="1" lang="ja-JP" altLang="en-US" sz="1400" dirty="0" smtClean="0">
                  <a:latin typeface="+mj-ea"/>
                  <a:ea typeface="+mj-ea"/>
                </a:rPr>
                <a:t>②給水装置工事を行うための機械器具の名称、性能及び数</a:t>
              </a:r>
              <a:endParaRPr kumimoji="1" lang="en-US" altLang="ja-JP" sz="1400" dirty="0" smtClean="0">
                <a:latin typeface="+mj-ea"/>
                <a:ea typeface="+mj-ea"/>
              </a:endParaRPr>
            </a:p>
            <a:p>
              <a:r>
                <a:rPr lang="ja-JP" altLang="en-US" sz="1400" dirty="0" smtClean="0">
                  <a:latin typeface="+mj-ea"/>
                  <a:ea typeface="+mj-ea"/>
                </a:rPr>
                <a:t>③水道法第</a:t>
              </a:r>
              <a:r>
                <a:rPr lang="en-US" altLang="ja-JP" sz="1400" dirty="0" smtClean="0">
                  <a:latin typeface="+mj-ea"/>
                  <a:ea typeface="+mj-ea"/>
                </a:rPr>
                <a:t>25</a:t>
              </a:r>
              <a:r>
                <a:rPr lang="ja-JP" altLang="en-US" sz="1400" dirty="0" smtClean="0">
                  <a:latin typeface="+mj-ea"/>
                  <a:ea typeface="+mj-ea"/>
                </a:rPr>
                <a:t>条の</a:t>
              </a:r>
              <a:r>
                <a:rPr lang="en-US" altLang="ja-JP" sz="1400" dirty="0" smtClean="0">
                  <a:latin typeface="+mj-ea"/>
                  <a:ea typeface="+mj-ea"/>
                </a:rPr>
                <a:t>3</a:t>
              </a:r>
              <a:r>
                <a:rPr lang="ja-JP" altLang="en-US" sz="1400" dirty="0" smtClean="0">
                  <a:latin typeface="+mj-ea"/>
                  <a:ea typeface="+mj-ea"/>
                </a:rPr>
                <a:t>で規定された欠格要件に該当しない者</a:t>
              </a:r>
              <a:endParaRPr lang="en-US" altLang="ja-JP" sz="1400" dirty="0" smtClean="0">
                <a:latin typeface="+mj-ea"/>
                <a:ea typeface="+mj-ea"/>
              </a:endParaRPr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127912" y="7969816"/>
            <a:ext cx="5015359" cy="1972093"/>
            <a:chOff x="199369" y="8452884"/>
            <a:chExt cx="4811670" cy="1412020"/>
          </a:xfrm>
        </p:grpSpPr>
        <p:sp>
          <p:nvSpPr>
            <p:cNvPr id="22" name="角丸四角形 21"/>
            <p:cNvSpPr/>
            <p:nvPr/>
          </p:nvSpPr>
          <p:spPr>
            <a:xfrm>
              <a:off x="199369" y="8452884"/>
              <a:ext cx="4807900" cy="1392646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254183" y="8498621"/>
              <a:ext cx="4756856" cy="1366283"/>
            </a:xfrm>
            <a:prstGeom prst="rect">
              <a:avLst/>
            </a:prstGeom>
            <a:noFill/>
            <a:ln>
              <a:noFill/>
              <a:prstDash val="lgDashDotDot"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400" dirty="0" smtClean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◎指定更新申請時に４項目の確認を行います</a:t>
              </a:r>
              <a:endParaRPr lang="en-US" altLang="ja-JP" sz="14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r>
                <a:rPr lang="en-US" altLang="ja-JP" sz="1000" dirty="0" smtClean="0">
                  <a:latin typeface="+mj-ea"/>
                  <a:ea typeface="+mj-ea"/>
                </a:rPr>
                <a:t>※</a:t>
              </a:r>
              <a:r>
                <a:rPr lang="ja-JP" altLang="en-US" sz="1000" dirty="0">
                  <a:latin typeface="+mj-ea"/>
                  <a:ea typeface="+mj-ea"/>
                </a:rPr>
                <a:t>事業の運営に関する基準（法第</a:t>
              </a:r>
              <a:r>
                <a:rPr lang="en-US" altLang="ja-JP" sz="1000" dirty="0">
                  <a:latin typeface="+mj-ea"/>
                  <a:ea typeface="+mj-ea"/>
                </a:rPr>
                <a:t>25</a:t>
              </a:r>
              <a:r>
                <a:rPr lang="ja-JP" altLang="en-US" sz="1000" dirty="0">
                  <a:latin typeface="+mj-ea"/>
                  <a:ea typeface="+mj-ea"/>
                </a:rPr>
                <a:t>条の</a:t>
              </a:r>
              <a:r>
                <a:rPr lang="en-US" altLang="ja-JP" sz="1000" dirty="0">
                  <a:latin typeface="+mj-ea"/>
                  <a:ea typeface="+mj-ea"/>
                </a:rPr>
                <a:t>8</a:t>
              </a:r>
              <a:r>
                <a:rPr lang="ja-JP" altLang="en-US" sz="1000" dirty="0">
                  <a:latin typeface="+mj-ea"/>
                  <a:ea typeface="+mj-ea"/>
                </a:rPr>
                <a:t>及び法施行規則第</a:t>
              </a:r>
              <a:r>
                <a:rPr lang="en-US" altLang="ja-JP" sz="1000" dirty="0">
                  <a:latin typeface="+mj-ea"/>
                  <a:ea typeface="+mj-ea"/>
                </a:rPr>
                <a:t>36</a:t>
              </a:r>
              <a:r>
                <a:rPr lang="ja-JP" altLang="en-US" sz="1000" dirty="0">
                  <a:latin typeface="+mj-ea"/>
                  <a:ea typeface="+mj-ea"/>
                </a:rPr>
                <a:t>条）に伴い、適正に給水</a:t>
              </a:r>
            </a:p>
            <a:p>
              <a:r>
                <a:rPr lang="ja-JP" altLang="en-US" sz="1000" dirty="0">
                  <a:latin typeface="+mj-ea"/>
                  <a:ea typeface="+mj-ea"/>
                </a:rPr>
                <a:t>　　装置工事の事業を運営していることを</a:t>
              </a:r>
              <a:r>
                <a:rPr lang="ja-JP" altLang="en-US" sz="1000" dirty="0" smtClean="0">
                  <a:latin typeface="+mj-ea"/>
                  <a:ea typeface="+mj-ea"/>
                </a:rPr>
                <a:t>確認</a:t>
              </a:r>
              <a:endParaRPr lang="en-US" altLang="ja-JP" sz="1000" dirty="0" smtClean="0">
                <a:latin typeface="+mj-ea"/>
                <a:ea typeface="+mj-ea"/>
              </a:endParaRPr>
            </a:p>
            <a:p>
              <a:r>
                <a:rPr kumimoji="1" lang="en-US" altLang="ja-JP" sz="1400" dirty="0" smtClean="0">
                  <a:latin typeface="+mj-ea"/>
                  <a:ea typeface="+mj-ea"/>
                </a:rPr>
                <a:t>ⅰ.</a:t>
              </a:r>
              <a:r>
                <a:rPr kumimoji="1" lang="ja-JP" altLang="en-US" sz="1400" dirty="0" smtClean="0">
                  <a:latin typeface="+mj-ea"/>
                  <a:ea typeface="+mj-ea"/>
                </a:rPr>
                <a:t>指定給水装置工事事業者の講習会の受講実績</a:t>
              </a:r>
              <a:endParaRPr kumimoji="1" lang="en-US" altLang="ja-JP" sz="1400" dirty="0" smtClean="0">
                <a:latin typeface="+mj-ea"/>
                <a:ea typeface="+mj-ea"/>
              </a:endParaRPr>
            </a:p>
            <a:p>
              <a:r>
                <a:rPr lang="en-US" altLang="ja-JP" sz="1400" dirty="0" smtClean="0">
                  <a:latin typeface="+mj-ea"/>
                  <a:ea typeface="+mj-ea"/>
                </a:rPr>
                <a:t>ⅱ.</a:t>
              </a:r>
              <a:r>
                <a:rPr lang="ja-JP" altLang="en-US" sz="1400" dirty="0" smtClean="0">
                  <a:latin typeface="+mj-ea"/>
                  <a:ea typeface="+mj-ea"/>
                </a:rPr>
                <a:t>指定給水装置工事事業者の業務内容</a:t>
              </a:r>
              <a:endParaRPr lang="en-US" altLang="ja-JP" sz="1400" dirty="0" smtClean="0">
                <a:latin typeface="+mj-ea"/>
                <a:ea typeface="+mj-ea"/>
              </a:endParaRPr>
            </a:p>
            <a:p>
              <a:r>
                <a:rPr lang="ja-JP" altLang="en-US" sz="1400" dirty="0">
                  <a:latin typeface="+mj-ea"/>
                  <a:ea typeface="+mj-ea"/>
                </a:rPr>
                <a:t>　</a:t>
              </a:r>
              <a:r>
                <a:rPr lang="ja-JP" altLang="en-US" sz="1400" dirty="0" smtClean="0">
                  <a:latin typeface="+mj-ea"/>
                  <a:ea typeface="+mj-ea"/>
                </a:rPr>
                <a:t>　（営業時間、漏水修繕、対応工事等）</a:t>
              </a:r>
              <a:endParaRPr lang="en-US" altLang="ja-JP" sz="1400" dirty="0" smtClean="0">
                <a:latin typeface="+mj-ea"/>
                <a:ea typeface="+mj-ea"/>
              </a:endParaRPr>
            </a:p>
            <a:p>
              <a:r>
                <a:rPr kumimoji="1" lang="en-US" altLang="ja-JP" sz="1400" dirty="0" smtClean="0">
                  <a:latin typeface="+mj-ea"/>
                  <a:ea typeface="+mj-ea"/>
                </a:rPr>
                <a:t>ⅲ.</a:t>
              </a:r>
              <a:r>
                <a:rPr kumimoji="1" lang="ja-JP" altLang="en-US" sz="1400" dirty="0" smtClean="0">
                  <a:latin typeface="+mj-ea"/>
                  <a:ea typeface="+mj-ea"/>
                </a:rPr>
                <a:t>給水装置工事主任技術者の研修会（</a:t>
              </a:r>
              <a:r>
                <a:rPr lang="en-US" altLang="ja-JP" sz="1400" dirty="0" smtClean="0">
                  <a:latin typeface="+mj-ea"/>
                </a:rPr>
                <a:t>e</a:t>
              </a:r>
              <a:r>
                <a:rPr lang="ja-JP" altLang="en-US" sz="1400" dirty="0" smtClean="0">
                  <a:latin typeface="+mj-ea"/>
                </a:rPr>
                <a:t>ラーニングで</a:t>
              </a:r>
              <a:r>
                <a:rPr kumimoji="1" lang="ja-JP" altLang="en-US" sz="1400" dirty="0" smtClean="0">
                  <a:latin typeface="+mj-ea"/>
                  <a:ea typeface="+mj-ea"/>
                </a:rPr>
                <a:t>の研修含　　　　　</a:t>
              </a:r>
              <a:endParaRPr kumimoji="1" lang="en-US" altLang="ja-JP" sz="1400" dirty="0" smtClean="0">
                <a:latin typeface="+mj-ea"/>
                <a:ea typeface="+mj-ea"/>
              </a:endParaRPr>
            </a:p>
            <a:p>
              <a:r>
                <a:rPr lang="ja-JP" altLang="en-US" sz="1400" dirty="0">
                  <a:latin typeface="+mj-ea"/>
                  <a:ea typeface="+mj-ea"/>
                </a:rPr>
                <a:t>　</a:t>
              </a:r>
              <a:r>
                <a:rPr lang="ja-JP" altLang="en-US" sz="1400" dirty="0" smtClean="0">
                  <a:latin typeface="+mj-ea"/>
                  <a:ea typeface="+mj-ea"/>
                </a:rPr>
                <a:t>　</a:t>
              </a:r>
              <a:r>
                <a:rPr kumimoji="1" lang="ja-JP" altLang="en-US" sz="1400" dirty="0" smtClean="0">
                  <a:latin typeface="+mj-ea"/>
                  <a:ea typeface="+mj-ea"/>
                </a:rPr>
                <a:t>む）の受講状況</a:t>
              </a:r>
              <a:endParaRPr kumimoji="1" lang="en-US" altLang="ja-JP" sz="1400" dirty="0" smtClean="0">
                <a:latin typeface="+mj-ea"/>
                <a:ea typeface="+mj-ea"/>
              </a:endParaRPr>
            </a:p>
            <a:p>
              <a:r>
                <a:rPr lang="en-US" altLang="ja-JP" sz="1400" dirty="0" smtClean="0">
                  <a:latin typeface="+mj-ea"/>
                  <a:ea typeface="+mj-ea"/>
                </a:rPr>
                <a:t>ⅳ.</a:t>
              </a:r>
              <a:r>
                <a:rPr lang="ja-JP" altLang="en-US" sz="1400" dirty="0" smtClean="0">
                  <a:latin typeface="+mj-ea"/>
                  <a:ea typeface="+mj-ea"/>
                </a:rPr>
                <a:t>適切に作業を行うことができる技能を有する者の従事状況</a:t>
              </a:r>
              <a:endParaRPr kumimoji="1" lang="en-US" altLang="ja-JP" sz="1400" dirty="0" smtClean="0">
                <a:latin typeface="+mj-ea"/>
                <a:ea typeface="+mj-ea"/>
              </a:endParaRPr>
            </a:p>
          </p:txBody>
        </p:sp>
      </p:grpSp>
      <p:sp>
        <p:nvSpPr>
          <p:cNvPr id="16" name="テキスト ボックス 15"/>
          <p:cNvSpPr txBox="1"/>
          <p:nvPr/>
        </p:nvSpPr>
        <p:spPr>
          <a:xfrm>
            <a:off x="2968762" y="9952582"/>
            <a:ext cx="4325764" cy="52322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+mj-ea"/>
                <a:ea typeface="+mj-ea"/>
              </a:rPr>
              <a:t>◇</a:t>
            </a:r>
            <a:r>
              <a:rPr lang="ja-JP" altLang="en-US" sz="1400" dirty="0" smtClean="0">
                <a:latin typeface="+mj-ea"/>
                <a:ea typeface="+mj-ea"/>
              </a:rPr>
              <a:t>更新申請についてのお問い合せは</a:t>
            </a:r>
            <a:endParaRPr lang="en-US" altLang="ja-JP" sz="1400" dirty="0" smtClean="0">
              <a:latin typeface="+mj-ea"/>
              <a:ea typeface="+mj-ea"/>
            </a:endParaRPr>
          </a:p>
          <a:p>
            <a:r>
              <a:rPr kumimoji="1" lang="ja-JP" altLang="en-US" sz="1400" dirty="0">
                <a:latin typeface="+mj-ea"/>
                <a:ea typeface="+mj-ea"/>
              </a:rPr>
              <a:t>　</a:t>
            </a:r>
            <a:r>
              <a:rPr kumimoji="1" lang="ja-JP" altLang="en-US" sz="1400" dirty="0" smtClean="0">
                <a:latin typeface="+mj-ea"/>
                <a:ea typeface="+mj-ea"/>
              </a:rPr>
              <a:t>　</a:t>
            </a:r>
            <a:r>
              <a:rPr lang="ja-JP" altLang="en-US" sz="1400" dirty="0" smtClean="0">
                <a:latin typeface="+mj-ea"/>
                <a:ea typeface="+mj-ea"/>
              </a:rPr>
              <a:t>鹿沼市水道部水道業務</a:t>
            </a:r>
            <a:r>
              <a:rPr kumimoji="1" lang="ja-JP" altLang="en-US" sz="1400" dirty="0" smtClean="0">
                <a:latin typeface="+mj-ea"/>
                <a:ea typeface="+mj-ea"/>
              </a:rPr>
              <a:t>課　</a:t>
            </a:r>
            <a:r>
              <a:rPr kumimoji="1" lang="en-US" altLang="ja-JP" sz="1400" dirty="0" smtClean="0">
                <a:latin typeface="+mj-ea"/>
                <a:ea typeface="+mj-ea"/>
              </a:rPr>
              <a:t>TEL</a:t>
            </a:r>
            <a:r>
              <a:rPr kumimoji="1" lang="ja-JP" altLang="en-US" sz="1400" dirty="0" smtClean="0">
                <a:latin typeface="+mj-ea"/>
                <a:ea typeface="+mj-ea"/>
              </a:rPr>
              <a:t>：</a:t>
            </a:r>
            <a:r>
              <a:rPr lang="ja-JP" altLang="en-US" sz="1400" dirty="0" smtClean="0">
                <a:latin typeface="+mj-ea"/>
                <a:ea typeface="+mj-ea"/>
              </a:rPr>
              <a:t>０２８</a:t>
            </a:r>
            <a:r>
              <a:rPr lang="ja-JP" altLang="en-US" sz="1400" dirty="0">
                <a:latin typeface="+mj-ea"/>
                <a:ea typeface="+mj-ea"/>
              </a:rPr>
              <a:t>９</a:t>
            </a:r>
            <a:r>
              <a:rPr kumimoji="1" lang="en-US" altLang="ja-JP" sz="1400" dirty="0" smtClean="0">
                <a:latin typeface="+mj-ea"/>
                <a:ea typeface="+mj-ea"/>
              </a:rPr>
              <a:t>-</a:t>
            </a:r>
            <a:r>
              <a:rPr lang="ja-JP" altLang="en-US" sz="1400" dirty="0" smtClean="0">
                <a:latin typeface="+mj-ea"/>
                <a:ea typeface="+mj-ea"/>
              </a:rPr>
              <a:t>６５</a:t>
            </a:r>
            <a:r>
              <a:rPr lang="en-US" altLang="ja-JP" sz="1400" dirty="0" smtClean="0">
                <a:latin typeface="+mj-ea"/>
                <a:ea typeface="+mj-ea"/>
              </a:rPr>
              <a:t>-</a:t>
            </a:r>
            <a:r>
              <a:rPr lang="ja-JP" altLang="en-US" sz="1400" dirty="0" smtClean="0">
                <a:latin typeface="+mj-ea"/>
                <a:ea typeface="+mj-ea"/>
              </a:rPr>
              <a:t>３１４２</a:t>
            </a:r>
            <a:endParaRPr kumimoji="1" lang="en-US" altLang="ja-JP" sz="1400" dirty="0" smtClean="0">
              <a:latin typeface="+mj-ea"/>
              <a:ea typeface="+mj-ea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4903949" y="6409549"/>
            <a:ext cx="2541959" cy="1558459"/>
            <a:chOff x="5066434" y="5227981"/>
            <a:chExt cx="2279137" cy="1732720"/>
          </a:xfrm>
        </p:grpSpPr>
        <p:sp>
          <p:nvSpPr>
            <p:cNvPr id="2" name="角丸四角形 1"/>
            <p:cNvSpPr/>
            <p:nvPr/>
          </p:nvSpPr>
          <p:spPr>
            <a:xfrm>
              <a:off x="5066434" y="5227981"/>
              <a:ext cx="2233997" cy="1732720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5130167" y="5350295"/>
              <a:ext cx="2215404" cy="15740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 smtClean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●更新申請に必要な書類</a:t>
              </a:r>
              <a:endParaRPr kumimoji="1" lang="en-US" altLang="ja-JP" sz="14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r>
                <a:rPr lang="ja-JP" altLang="en-US" sz="1200" dirty="0" smtClean="0">
                  <a:latin typeface="+mj-ea"/>
                  <a:ea typeface="+mj-ea"/>
                </a:rPr>
                <a:t>・</a:t>
              </a:r>
              <a:r>
                <a:rPr lang="ja-JP" altLang="en-US" sz="1200" u="sng" dirty="0" smtClean="0">
                  <a:solidFill>
                    <a:srgbClr val="FF0000"/>
                  </a:solidFill>
                  <a:latin typeface="+mj-ea"/>
                  <a:ea typeface="+mj-ea"/>
                </a:rPr>
                <a:t>様式第１</a:t>
              </a:r>
              <a:r>
                <a:rPr lang="ja-JP" altLang="en-US" sz="1200" dirty="0" smtClean="0">
                  <a:latin typeface="+mj-ea"/>
                  <a:ea typeface="+mj-ea"/>
                </a:rPr>
                <a:t>及び</a:t>
              </a:r>
              <a:r>
                <a:rPr lang="ja-JP" altLang="en-US" sz="1200" u="sng" dirty="0" smtClean="0">
                  <a:solidFill>
                    <a:srgbClr val="FF0000"/>
                  </a:solidFill>
                  <a:latin typeface="+mj-ea"/>
                  <a:ea typeface="+mj-ea"/>
                </a:rPr>
                <a:t>第２</a:t>
              </a:r>
              <a:endParaRPr lang="en-US" altLang="ja-JP" sz="1200" u="sng" dirty="0" smtClean="0">
                <a:solidFill>
                  <a:srgbClr val="FF0000"/>
                </a:solidFill>
                <a:latin typeface="+mj-ea"/>
                <a:ea typeface="+mj-ea"/>
              </a:endParaRPr>
            </a:p>
            <a:p>
              <a:r>
                <a:rPr kumimoji="1" lang="ja-JP" altLang="en-US" sz="1200" dirty="0" smtClean="0">
                  <a:latin typeface="+mj-ea"/>
                  <a:ea typeface="+mj-ea"/>
                </a:rPr>
                <a:t>・</a:t>
              </a:r>
              <a:r>
                <a:rPr lang="ja-JP" altLang="en-US" sz="1200" u="sng" dirty="0">
                  <a:solidFill>
                    <a:srgbClr val="FF0000"/>
                  </a:solidFill>
                  <a:latin typeface="+mj-ea"/>
                  <a:ea typeface="+mj-ea"/>
                </a:rPr>
                <a:t>機械</a:t>
              </a:r>
              <a:r>
                <a:rPr lang="ja-JP" altLang="en-US" sz="1200" u="sng" dirty="0" smtClean="0">
                  <a:solidFill>
                    <a:srgbClr val="FF0000"/>
                  </a:solidFill>
                  <a:latin typeface="+mj-ea"/>
                  <a:ea typeface="+mj-ea"/>
                </a:rPr>
                <a:t>器具調書</a:t>
              </a:r>
              <a:endParaRPr kumimoji="1" lang="en-US" altLang="ja-JP" sz="1200" u="sng" dirty="0" smtClean="0">
                <a:solidFill>
                  <a:srgbClr val="FF0000"/>
                </a:solidFill>
                <a:latin typeface="+mj-ea"/>
                <a:ea typeface="+mj-ea"/>
              </a:endParaRPr>
            </a:p>
            <a:p>
              <a:r>
                <a:rPr lang="ja-JP" altLang="en-US" sz="1200" dirty="0" smtClean="0">
                  <a:latin typeface="+mj-ea"/>
                  <a:ea typeface="+mj-ea"/>
                </a:rPr>
                <a:t>・</a:t>
              </a:r>
              <a:r>
                <a:rPr lang="ja-JP" altLang="en-US" sz="1200" u="sng" dirty="0" smtClean="0">
                  <a:solidFill>
                    <a:srgbClr val="FF0000"/>
                  </a:solidFill>
                  <a:latin typeface="+mj-ea"/>
                  <a:ea typeface="+mj-ea"/>
                </a:rPr>
                <a:t>定款</a:t>
              </a:r>
              <a:r>
                <a:rPr lang="ja-JP" altLang="en-US" sz="1200" dirty="0" smtClean="0">
                  <a:latin typeface="+mj-ea"/>
                  <a:ea typeface="+mj-ea"/>
                </a:rPr>
                <a:t>及び</a:t>
              </a:r>
              <a:r>
                <a:rPr lang="ja-JP" altLang="en-US" sz="1200" u="sng" dirty="0" smtClean="0">
                  <a:solidFill>
                    <a:srgbClr val="FF0000"/>
                  </a:solidFill>
                  <a:latin typeface="+mj-ea"/>
                  <a:ea typeface="+mj-ea"/>
                </a:rPr>
                <a:t>登記事項証明書</a:t>
              </a:r>
              <a:r>
                <a:rPr lang="ja-JP" altLang="en-US" sz="1200" dirty="0" smtClean="0">
                  <a:latin typeface="+mj-ea"/>
                  <a:ea typeface="+mj-ea"/>
                </a:rPr>
                <a:t>（法人）</a:t>
              </a:r>
              <a:endParaRPr lang="en-US" altLang="ja-JP" sz="1200" dirty="0" smtClean="0">
                <a:latin typeface="+mj-ea"/>
                <a:ea typeface="+mj-ea"/>
              </a:endParaRPr>
            </a:p>
            <a:p>
              <a:r>
                <a:rPr lang="ja-JP" altLang="en-US" sz="1200" dirty="0" smtClean="0">
                  <a:latin typeface="+mj-ea"/>
                  <a:ea typeface="+mj-ea"/>
                </a:rPr>
                <a:t>　</a:t>
              </a:r>
              <a:r>
                <a:rPr lang="ja-JP" altLang="en-US" sz="1200" dirty="0">
                  <a:latin typeface="+mj-ea"/>
                </a:rPr>
                <a:t>又</a:t>
              </a:r>
              <a:r>
                <a:rPr lang="ja-JP" altLang="en-US" sz="1200" dirty="0" smtClean="0">
                  <a:latin typeface="+mj-ea"/>
                </a:rPr>
                <a:t>は</a:t>
              </a:r>
              <a:r>
                <a:rPr lang="ja-JP" altLang="en-US" sz="1200" u="sng" dirty="0" smtClean="0">
                  <a:solidFill>
                    <a:srgbClr val="FF0000"/>
                  </a:solidFill>
                  <a:latin typeface="+mj-ea"/>
                </a:rPr>
                <a:t>住民票</a:t>
              </a:r>
              <a:r>
                <a:rPr lang="ja-JP" altLang="en-US" sz="1200" dirty="0" smtClean="0">
                  <a:latin typeface="+mj-ea"/>
                </a:rPr>
                <a:t>（</a:t>
              </a:r>
              <a:r>
                <a:rPr lang="ja-JP" altLang="en-US" sz="1200" dirty="0">
                  <a:latin typeface="+mj-ea"/>
                </a:rPr>
                <a:t>個人</a:t>
              </a:r>
              <a:r>
                <a:rPr lang="ja-JP" altLang="en-US" sz="1200" dirty="0" smtClean="0">
                  <a:latin typeface="+mj-ea"/>
                </a:rPr>
                <a:t>）</a:t>
              </a:r>
              <a:endParaRPr lang="en-US" altLang="ja-JP" sz="1200" dirty="0" smtClean="0">
                <a:latin typeface="+mj-ea"/>
                <a:ea typeface="+mj-ea"/>
              </a:endParaRPr>
            </a:p>
            <a:p>
              <a:r>
                <a:rPr lang="ja-JP" altLang="en-US" sz="1200" dirty="0" smtClean="0">
                  <a:latin typeface="+mj-ea"/>
                  <a:ea typeface="+mj-ea"/>
                </a:rPr>
                <a:t>・選任する主任技術者の確認書類</a:t>
              </a:r>
              <a:endParaRPr lang="en-US" altLang="ja-JP" sz="1200" dirty="0" smtClean="0">
                <a:latin typeface="+mj-ea"/>
                <a:ea typeface="+mj-ea"/>
              </a:endParaRPr>
            </a:p>
            <a:p>
              <a:r>
                <a:rPr lang="ja-JP" altLang="en-US" sz="1200" dirty="0">
                  <a:latin typeface="+mj-ea"/>
                  <a:ea typeface="+mj-ea"/>
                </a:rPr>
                <a:t>（</a:t>
              </a:r>
              <a:r>
                <a:rPr lang="ja-JP" altLang="en-US" sz="1200" u="sng" dirty="0" smtClean="0">
                  <a:solidFill>
                    <a:srgbClr val="FF0000"/>
                  </a:solidFill>
                  <a:latin typeface="+mj-ea"/>
                  <a:ea typeface="+mj-ea"/>
                </a:rPr>
                <a:t>免状</a:t>
              </a:r>
              <a:r>
                <a:rPr lang="ja-JP" altLang="en-US" sz="1200" dirty="0" smtClean="0">
                  <a:latin typeface="+mj-ea"/>
                  <a:ea typeface="+mj-ea"/>
                </a:rPr>
                <a:t>又は</a:t>
              </a:r>
              <a:r>
                <a:rPr lang="ja-JP" altLang="en-US" sz="1200" u="sng" smtClean="0">
                  <a:solidFill>
                    <a:srgbClr val="FF0000"/>
                  </a:solidFill>
                  <a:latin typeface="+mj-ea"/>
                  <a:ea typeface="+mj-ea"/>
                </a:rPr>
                <a:t>技術者証</a:t>
              </a:r>
              <a:r>
                <a:rPr lang="ja-JP" altLang="en-US" sz="1200" smtClean="0">
                  <a:latin typeface="+mj-ea"/>
                  <a:ea typeface="+mj-ea"/>
                </a:rPr>
                <a:t>等の写し）</a:t>
              </a:r>
              <a:endParaRPr lang="en-US" altLang="ja-JP" sz="1200" dirty="0">
                <a:latin typeface="+mj-ea"/>
                <a:ea typeface="+mj-ea"/>
              </a:endParaRPr>
            </a:p>
          </p:txBody>
        </p:sp>
      </p:grpSp>
      <p:grpSp>
        <p:nvGrpSpPr>
          <p:cNvPr id="18" name="グループ化 17"/>
          <p:cNvGrpSpPr/>
          <p:nvPr/>
        </p:nvGrpSpPr>
        <p:grpSpPr>
          <a:xfrm>
            <a:off x="5152196" y="8001860"/>
            <a:ext cx="2364794" cy="1392644"/>
            <a:chOff x="5165661" y="8251023"/>
            <a:chExt cx="2273373" cy="1037958"/>
          </a:xfrm>
        </p:grpSpPr>
        <p:sp>
          <p:nvSpPr>
            <p:cNvPr id="11" name="角丸四角形 10"/>
            <p:cNvSpPr/>
            <p:nvPr/>
          </p:nvSpPr>
          <p:spPr>
            <a:xfrm>
              <a:off x="5165661" y="8251023"/>
              <a:ext cx="2127167" cy="1037958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5230844" y="8317106"/>
              <a:ext cx="2208190" cy="9175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 smtClean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◎４項目確認資料</a:t>
              </a:r>
              <a:endParaRPr kumimoji="1" lang="en-US" altLang="ja-JP" sz="14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r>
                <a:rPr kumimoji="1" lang="ja-JP" altLang="en-US" sz="1200" dirty="0" smtClean="0">
                  <a:latin typeface="+mj-ea"/>
                  <a:ea typeface="+mj-ea"/>
                </a:rPr>
                <a:t>・講習会</a:t>
              </a:r>
              <a:r>
                <a:rPr lang="ja-JP" altLang="en-US" sz="1200" dirty="0">
                  <a:latin typeface="+mj-ea"/>
                  <a:ea typeface="+mj-ea"/>
                </a:rPr>
                <a:t>の</a:t>
              </a:r>
              <a:r>
                <a:rPr kumimoji="1" lang="ja-JP" altLang="en-US" sz="1200" dirty="0" smtClean="0">
                  <a:latin typeface="+mj-ea"/>
                  <a:ea typeface="+mj-ea"/>
                </a:rPr>
                <a:t>受講修了証等</a:t>
              </a:r>
              <a:endParaRPr kumimoji="1" lang="en-US" altLang="ja-JP" sz="1200" dirty="0" smtClean="0">
                <a:latin typeface="+mj-ea"/>
                <a:ea typeface="+mj-ea"/>
              </a:endParaRPr>
            </a:p>
            <a:p>
              <a:r>
                <a:rPr kumimoji="1" lang="ja-JP" altLang="en-US" sz="1200" dirty="0" smtClean="0">
                  <a:latin typeface="+mj-ea"/>
                  <a:ea typeface="+mj-ea"/>
                </a:rPr>
                <a:t>・外部研修の受講実施履歴等</a:t>
              </a:r>
              <a:endParaRPr kumimoji="1" lang="en-US" altLang="ja-JP" sz="1200" dirty="0" smtClean="0">
                <a:latin typeface="+mj-ea"/>
                <a:ea typeface="+mj-ea"/>
              </a:endParaRPr>
            </a:p>
            <a:p>
              <a:r>
                <a:rPr lang="en-US" altLang="ja-JP" sz="1200" dirty="0" smtClean="0">
                  <a:latin typeface="+mj-ea"/>
                  <a:ea typeface="+mj-ea"/>
                </a:rPr>
                <a:t>  </a:t>
              </a:r>
              <a:r>
                <a:rPr lang="en-US" altLang="ja-JP" sz="1100" dirty="0" smtClean="0">
                  <a:latin typeface="+mj-ea"/>
                  <a:ea typeface="+mj-ea"/>
                </a:rPr>
                <a:t>※</a:t>
              </a:r>
              <a:r>
                <a:rPr lang="ja-JP" altLang="en-US" sz="1100" dirty="0" smtClean="0">
                  <a:latin typeface="+mj-ea"/>
                  <a:ea typeface="+mj-ea"/>
                </a:rPr>
                <a:t>自社内研修は不要</a:t>
              </a:r>
              <a:endParaRPr lang="en-US" altLang="ja-JP" sz="1100" dirty="0">
                <a:latin typeface="+mj-ea"/>
                <a:ea typeface="+mj-ea"/>
              </a:endParaRPr>
            </a:p>
            <a:p>
              <a:r>
                <a:rPr lang="ja-JP" altLang="en-US" sz="1200" dirty="0" smtClean="0">
                  <a:latin typeface="+mj-ea"/>
                  <a:ea typeface="+mj-ea"/>
                </a:rPr>
                <a:t>・施工者の経験の有無及び</a:t>
              </a:r>
              <a:endParaRPr lang="en-US" altLang="ja-JP" sz="1200" dirty="0" smtClean="0">
                <a:latin typeface="+mj-ea"/>
                <a:ea typeface="+mj-ea"/>
              </a:endParaRPr>
            </a:p>
            <a:p>
              <a:r>
                <a:rPr lang="ja-JP" altLang="en-US" sz="1200" dirty="0">
                  <a:latin typeface="+mj-ea"/>
                  <a:ea typeface="+mj-ea"/>
                </a:rPr>
                <a:t>　</a:t>
              </a:r>
              <a:r>
                <a:rPr lang="ja-JP" altLang="en-US" sz="1200" dirty="0" smtClean="0">
                  <a:latin typeface="+mj-ea"/>
                  <a:ea typeface="+mj-ea"/>
                </a:rPr>
                <a:t>配管技能の資格の有無</a:t>
              </a:r>
              <a:endParaRPr lang="en-US" altLang="ja-JP" sz="1200" dirty="0" smtClean="0">
                <a:latin typeface="+mj-ea"/>
                <a:ea typeface="+mj-ea"/>
              </a:endParaRPr>
            </a:p>
          </p:txBody>
        </p:sp>
      </p:grpSp>
      <p:grpSp>
        <p:nvGrpSpPr>
          <p:cNvPr id="25" name="グループ化 24"/>
          <p:cNvGrpSpPr/>
          <p:nvPr/>
        </p:nvGrpSpPr>
        <p:grpSpPr>
          <a:xfrm>
            <a:off x="4803507" y="4725991"/>
            <a:ext cx="2567024" cy="1611012"/>
            <a:chOff x="5077857" y="5113811"/>
            <a:chExt cx="2355483" cy="1435010"/>
          </a:xfrm>
        </p:grpSpPr>
        <p:sp>
          <p:nvSpPr>
            <p:cNvPr id="23" name="角丸四角形吹き出し 22"/>
            <p:cNvSpPr/>
            <p:nvPr/>
          </p:nvSpPr>
          <p:spPr>
            <a:xfrm>
              <a:off x="5111933" y="5113811"/>
              <a:ext cx="2321407" cy="1435010"/>
            </a:xfrm>
            <a:prstGeom prst="wedgeRoundRectCallout">
              <a:avLst>
                <a:gd name="adj1" fmla="val -72137"/>
                <a:gd name="adj2" fmla="val -38427"/>
                <a:gd name="adj3" fmla="val 16667"/>
              </a:avLst>
            </a:prstGeom>
            <a:noFill/>
            <a:ln>
              <a:solidFill>
                <a:schemeClr val="accent1">
                  <a:lumMod val="7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5077857" y="5251222"/>
              <a:ext cx="2294399" cy="12336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 smtClean="0">
                  <a:uFill>
                    <a:solidFill>
                      <a:srgbClr val="FF0000"/>
                    </a:solidFill>
                  </a:uFill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更新については、対象となる</a:t>
              </a:r>
              <a:r>
                <a:rPr lang="ja-JP" altLang="en-US" sz="1400" dirty="0" smtClean="0">
                  <a:uFill>
                    <a:solidFill>
                      <a:srgbClr val="FF0000"/>
                    </a:solidFill>
                  </a:uFill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指定給水装置</a:t>
              </a:r>
              <a:r>
                <a:rPr kumimoji="1" lang="ja-JP" altLang="en-US" sz="1400" dirty="0" smtClean="0">
                  <a:uFill>
                    <a:solidFill>
                      <a:srgbClr val="FF0000"/>
                    </a:solidFill>
                  </a:uFill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工事事業者さま宛に、</a:t>
              </a:r>
              <a:r>
                <a:rPr kumimoji="1" lang="ja-JP" altLang="en-US" sz="1400" b="1" u="sng" dirty="0" smtClean="0">
                  <a:solidFill>
                    <a:srgbClr val="FF0000"/>
                  </a:solidFill>
                  <a:uFill>
                    <a:solidFill>
                      <a:srgbClr val="FF0000"/>
                    </a:solidFill>
                  </a:uFill>
                  <a:latin typeface="ＤＨＰ平成ゴシックW5" panose="020B0500000000000000" pitchFamily="50" charset="-128"/>
                  <a:ea typeface="ＤＨＰ平成ゴシックW5" panose="020B0500000000000000" pitchFamily="50" charset="-128"/>
                </a:rPr>
                <a:t>順次</a:t>
              </a:r>
              <a:r>
                <a:rPr lang="ja-JP" altLang="en-US" sz="1400" b="1" u="sng" dirty="0" smtClean="0">
                  <a:solidFill>
                    <a:srgbClr val="FF0000"/>
                  </a:solidFill>
                  <a:uFill>
                    <a:solidFill>
                      <a:srgbClr val="FF0000"/>
                    </a:solidFill>
                  </a:uFill>
                  <a:latin typeface="ＤＨＰ平成ゴシックW5" panose="020B0500000000000000" pitchFamily="50" charset="-128"/>
                  <a:ea typeface="ＤＦ特太ゴシック体" panose="020B0509000000000000" pitchFamily="49" charset="-128"/>
                </a:rPr>
                <a:t>登録した住所へ郵送で</a:t>
              </a:r>
              <a:r>
                <a:rPr kumimoji="1" lang="ja-JP" altLang="en-US" sz="1400" b="1" u="sng" dirty="0" smtClean="0">
                  <a:solidFill>
                    <a:srgbClr val="FF0000"/>
                  </a:solidFill>
                  <a:uFill>
                    <a:solidFill>
                      <a:srgbClr val="FF0000"/>
                    </a:solidFill>
                  </a:u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rPr>
                <a:t>通知をします。</a:t>
              </a:r>
              <a:endParaRPr kumimoji="1" lang="en-US" altLang="ja-JP" sz="1400" b="1" u="sng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ＤＦ特太ゴシック体" panose="020B0509000000000000" pitchFamily="49" charset="-128"/>
                <a:ea typeface="ＤＦ特太ゴシック体" panose="020B0509000000000000" pitchFamily="49" charset="-128"/>
              </a:endParaRPr>
            </a:p>
            <a:p>
              <a:r>
                <a:rPr lang="ja-JP" altLang="en-US" sz="1400" dirty="0" smtClean="0">
                  <a:uFill>
                    <a:solidFill>
                      <a:srgbClr val="FF0000"/>
                    </a:solidFill>
                  </a:uFill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なお</a:t>
              </a:r>
              <a:r>
                <a:rPr lang="ja-JP" altLang="en-US" sz="1400" dirty="0">
                  <a:uFill>
                    <a:solidFill>
                      <a:srgbClr val="FF0000"/>
                    </a:solidFill>
                  </a:uFill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、</a:t>
              </a:r>
              <a:r>
                <a:rPr lang="ja-JP" altLang="en-US" sz="1400" dirty="0" smtClean="0">
                  <a:uFill>
                    <a:solidFill>
                      <a:srgbClr val="FF0000"/>
                    </a:solidFill>
                  </a:uFill>
                  <a:latin typeface="ＤＦ平成ゴシック体W5" panose="020B0509000000000000" pitchFamily="49" charset="-128"/>
                  <a:ea typeface="ＤＦ平成ゴシック体W5" panose="020B0509000000000000" pitchFamily="49" charset="-128"/>
                </a:rPr>
                <a:t>郵便の不着や未更新の方への</a:t>
              </a:r>
              <a:r>
                <a:rPr kumimoji="1" lang="ja-JP" altLang="en-US" sz="1400" b="1" u="sng" dirty="0" smtClean="0">
                  <a:solidFill>
                    <a:srgbClr val="FF0000"/>
                  </a:solidFill>
                  <a:uFill>
                    <a:solidFill>
                      <a:srgbClr val="FF0000"/>
                    </a:solidFill>
                  </a:u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rPr>
                <a:t>再通知はいたしません</a:t>
              </a:r>
              <a:r>
                <a:rPr kumimoji="1" lang="ja-JP" altLang="en-US" sz="1400" u="sng" dirty="0" smtClean="0">
                  <a:solidFill>
                    <a:schemeClr val="bg1"/>
                  </a:solid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rPr>
                <a:t>。</a:t>
              </a:r>
              <a:endParaRPr kumimoji="1" lang="ja-JP" altLang="en-US" sz="1400" u="sng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endParaRPr>
            </a:p>
          </p:txBody>
        </p:sp>
      </p:grpSp>
      <p:sp>
        <p:nvSpPr>
          <p:cNvPr id="26" name="角丸四角形 25"/>
          <p:cNvSpPr/>
          <p:nvPr/>
        </p:nvSpPr>
        <p:spPr>
          <a:xfrm>
            <a:off x="5152196" y="9410297"/>
            <a:ext cx="2177505" cy="50455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u="sng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400" b="1" u="sng" dirty="0" smtClean="0">
                <a:solidFill>
                  <a:srgbClr val="FF0000"/>
                </a:solidFill>
              </a:rPr>
              <a:t>更新手数料　</a:t>
            </a:r>
            <a:r>
              <a:rPr kumimoji="1" lang="en-US" altLang="ja-JP" sz="1400" b="1" u="sng" dirty="0" smtClean="0">
                <a:solidFill>
                  <a:srgbClr val="FF0000"/>
                </a:solidFill>
              </a:rPr>
              <a:t>12,000</a:t>
            </a:r>
            <a:r>
              <a:rPr kumimoji="1" lang="ja-JP" altLang="en-US" sz="1400" b="1" u="sng" dirty="0" smtClean="0">
                <a:solidFill>
                  <a:srgbClr val="FF0000"/>
                </a:solidFill>
              </a:rPr>
              <a:t>円</a:t>
            </a:r>
            <a:endParaRPr kumimoji="1" lang="ja-JP" altLang="en-US" sz="14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50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350</Words>
  <Application>Microsoft Office PowerPoint</Application>
  <PresentationFormat>ユーザー設定</PresentationFormat>
  <Paragraphs>54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ＤＦ特太ゴシック体</vt:lpstr>
      <vt:lpstr>ＤＦ平成ゴシック体W5</vt:lpstr>
      <vt:lpstr>ＤＨＰ平成ゴシックW5</vt:lpstr>
      <vt:lpstr>HGｺﾞｼｯｸE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吉野　沙緒利</cp:lastModifiedBy>
  <cp:revision>19</cp:revision>
  <dcterms:modified xsi:type="dcterms:W3CDTF">2019-11-28T06:16:27Z</dcterms:modified>
</cp:coreProperties>
</file>